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0"/>
  </p:notesMasterIdLst>
  <p:handoutMasterIdLst>
    <p:handoutMasterId r:id="rId21"/>
  </p:handoutMasterIdLst>
  <p:sldIdLst>
    <p:sldId id="1047" r:id="rId2"/>
    <p:sldId id="1071" r:id="rId3"/>
    <p:sldId id="1072" r:id="rId4"/>
    <p:sldId id="1073" r:id="rId5"/>
    <p:sldId id="1074" r:id="rId6"/>
    <p:sldId id="1075" r:id="rId7"/>
    <p:sldId id="1076" r:id="rId8"/>
    <p:sldId id="1077" r:id="rId9"/>
    <p:sldId id="1082" r:id="rId10"/>
    <p:sldId id="1083" r:id="rId11"/>
    <p:sldId id="1078" r:id="rId12"/>
    <p:sldId id="1089" r:id="rId13"/>
    <p:sldId id="1085" r:id="rId14"/>
    <p:sldId id="1088" r:id="rId15"/>
    <p:sldId id="1086" r:id="rId16"/>
    <p:sldId id="1087" r:id="rId17"/>
    <p:sldId id="1090" r:id="rId18"/>
    <p:sldId id="1070" r:id="rId19"/>
  </p:sldIdLst>
  <p:sldSz cx="12192000" cy="68580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3646" autoAdjust="0"/>
  </p:normalViewPr>
  <p:slideViewPr>
    <p:cSldViewPr>
      <p:cViewPr varScale="1">
        <p:scale>
          <a:sx n="118" d="100"/>
          <a:sy n="118" d="100"/>
        </p:scale>
        <p:origin x="280" y="192"/>
      </p:cViewPr>
      <p:guideLst>
        <p:guide orient="horz" pos="2160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3736" y="224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595A2-E4D9-F54C-9627-A4D768FC6BF7}" type="doc">
      <dgm:prSet loTypeId="urn:microsoft.com/office/officeart/2005/8/layout/chevron1" loCatId="process" qsTypeId="urn:microsoft.com/office/officeart/2005/8/quickstyle/3D4" qsCatId="3D" csTypeId="urn:microsoft.com/office/officeart/2005/8/colors/colorful1#1" csCatId="colorful" phldr="1"/>
      <dgm:spPr/>
    </dgm:pt>
    <dgm:pt modelId="{302696FB-86BC-EA49-B419-3E56FCDC2F21}">
      <dgm:prSet phldrT="[Text]"/>
      <dgm:spPr/>
      <dgm:t>
        <a:bodyPr/>
        <a:lstStyle/>
        <a:p>
          <a:r>
            <a:rPr lang="en-US"/>
            <a:t>Modeling</a:t>
          </a:r>
        </a:p>
      </dgm:t>
    </dgm:pt>
    <dgm:pt modelId="{185371C9-9DB5-8041-A9E6-EF1E481F8B74}" type="parTrans" cxnId="{FE083258-CB70-3A45-B8CD-DB1A08F4237E}">
      <dgm:prSet/>
      <dgm:spPr/>
      <dgm:t>
        <a:bodyPr/>
        <a:lstStyle/>
        <a:p>
          <a:endParaRPr lang="en-US"/>
        </a:p>
      </dgm:t>
    </dgm:pt>
    <dgm:pt modelId="{A6E547B3-CDC5-9E45-A938-23C39AA994D1}" type="sibTrans" cxnId="{FE083258-CB70-3A45-B8CD-DB1A08F4237E}">
      <dgm:prSet/>
      <dgm:spPr/>
      <dgm:t>
        <a:bodyPr/>
        <a:lstStyle/>
        <a:p>
          <a:endParaRPr lang="en-US"/>
        </a:p>
      </dgm:t>
    </dgm:pt>
    <dgm:pt modelId="{716B4356-35C4-824F-BCDE-D094DE3C19A5}">
      <dgm:prSet phldrT="[Text]"/>
      <dgm:spPr/>
      <dgm:t>
        <a:bodyPr/>
        <a:lstStyle/>
        <a:p>
          <a:r>
            <a:rPr lang="en-US"/>
            <a:t>Animation</a:t>
          </a:r>
        </a:p>
      </dgm:t>
    </dgm:pt>
    <dgm:pt modelId="{87898D1A-1001-1142-AF3D-8611747389C2}" type="parTrans" cxnId="{4E75F739-E92E-334A-87C1-4A52F6B09048}">
      <dgm:prSet/>
      <dgm:spPr/>
      <dgm:t>
        <a:bodyPr/>
        <a:lstStyle/>
        <a:p>
          <a:endParaRPr lang="en-US"/>
        </a:p>
      </dgm:t>
    </dgm:pt>
    <dgm:pt modelId="{EDE54AF2-AED4-3D4C-A6AD-305AB0DD0926}" type="sibTrans" cxnId="{4E75F739-E92E-334A-87C1-4A52F6B09048}">
      <dgm:prSet/>
      <dgm:spPr/>
      <dgm:t>
        <a:bodyPr/>
        <a:lstStyle/>
        <a:p>
          <a:endParaRPr lang="en-US"/>
        </a:p>
      </dgm:t>
    </dgm:pt>
    <dgm:pt modelId="{46070E24-DEA0-A94E-85AF-C85AC21026AE}">
      <dgm:prSet phldrT="[Text]"/>
      <dgm:spPr/>
      <dgm:t>
        <a:bodyPr/>
        <a:lstStyle/>
        <a:p>
          <a:r>
            <a:rPr lang="en-US"/>
            <a:t>Rendering</a:t>
          </a:r>
        </a:p>
      </dgm:t>
    </dgm:pt>
    <dgm:pt modelId="{BA5E9A62-07C3-1947-8FD7-643B6EF2D567}" type="parTrans" cxnId="{0CC3028D-F196-E247-8011-AB9E09AABAAC}">
      <dgm:prSet/>
      <dgm:spPr/>
      <dgm:t>
        <a:bodyPr/>
        <a:lstStyle/>
        <a:p>
          <a:endParaRPr lang="en-US"/>
        </a:p>
      </dgm:t>
    </dgm:pt>
    <dgm:pt modelId="{4EEAB94C-0D9B-1544-BEC5-3CCC4A6A89EA}" type="sibTrans" cxnId="{0CC3028D-F196-E247-8011-AB9E09AABAAC}">
      <dgm:prSet/>
      <dgm:spPr/>
      <dgm:t>
        <a:bodyPr/>
        <a:lstStyle/>
        <a:p>
          <a:endParaRPr lang="en-US"/>
        </a:p>
      </dgm:t>
    </dgm:pt>
    <dgm:pt modelId="{CBDDD883-340B-A248-8F83-35CDB85C95E3}">
      <dgm:prSet phldrT="[Text]"/>
      <dgm:spPr/>
      <dgm:t>
        <a:bodyPr/>
        <a:lstStyle/>
        <a:p>
          <a:r>
            <a:rPr lang="en-US"/>
            <a:t>Lighting &amp;</a:t>
          </a:r>
          <a:br>
            <a:rPr lang="en-US"/>
          </a:br>
          <a:r>
            <a:rPr lang="en-US"/>
            <a:t>Shading</a:t>
          </a:r>
        </a:p>
      </dgm:t>
    </dgm:pt>
    <dgm:pt modelId="{7E6C2518-D486-ED42-A66F-58BC0E669F44}" type="parTrans" cxnId="{5E52535F-FB4C-4048-BBE8-A3B448A881EE}">
      <dgm:prSet/>
      <dgm:spPr/>
      <dgm:t>
        <a:bodyPr/>
        <a:lstStyle/>
        <a:p>
          <a:endParaRPr lang="en-US"/>
        </a:p>
      </dgm:t>
    </dgm:pt>
    <dgm:pt modelId="{813BADD6-ED0B-154E-91B2-FEC6F9F61EEE}" type="sibTrans" cxnId="{5E52535F-FB4C-4048-BBE8-A3B448A881EE}">
      <dgm:prSet/>
      <dgm:spPr/>
      <dgm:t>
        <a:bodyPr/>
        <a:lstStyle/>
        <a:p>
          <a:endParaRPr lang="en-US"/>
        </a:p>
      </dgm:t>
    </dgm:pt>
    <dgm:pt modelId="{65539EB2-B55B-7943-B7AD-7E545BD694BF}" type="pres">
      <dgm:prSet presAssocID="{84B595A2-E4D9-F54C-9627-A4D768FC6BF7}" presName="Name0" presStyleCnt="0">
        <dgm:presLayoutVars>
          <dgm:dir/>
          <dgm:animLvl val="lvl"/>
          <dgm:resizeHandles val="exact"/>
        </dgm:presLayoutVars>
      </dgm:prSet>
      <dgm:spPr/>
    </dgm:pt>
    <dgm:pt modelId="{F724FE87-15DC-B64A-8CE6-9FB96F2F6E60}" type="pres">
      <dgm:prSet presAssocID="{302696FB-86BC-EA49-B419-3E56FCDC2F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1259E8-5A9F-794B-B45D-258BCC6674F6}" type="pres">
      <dgm:prSet presAssocID="{A6E547B3-CDC5-9E45-A938-23C39AA994D1}" presName="parTxOnlySpace" presStyleCnt="0"/>
      <dgm:spPr/>
    </dgm:pt>
    <dgm:pt modelId="{0A08BD60-F4B5-7146-B7C3-39725B95E513}" type="pres">
      <dgm:prSet presAssocID="{716B4356-35C4-824F-BCDE-D094DE3C19A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0ADDEF-8516-CD44-BF6B-D672E306A18E}" type="pres">
      <dgm:prSet presAssocID="{EDE54AF2-AED4-3D4C-A6AD-305AB0DD0926}" presName="parTxOnlySpace" presStyleCnt="0"/>
      <dgm:spPr/>
    </dgm:pt>
    <dgm:pt modelId="{F781D608-1932-B04D-8AB8-656397D47478}" type="pres">
      <dgm:prSet presAssocID="{CBDDD883-340B-A248-8F83-35CDB85C95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72BED-6588-E044-AEDD-5AE789A53BC8}" type="pres">
      <dgm:prSet presAssocID="{813BADD6-ED0B-154E-91B2-FEC6F9F61EEE}" presName="parTxOnlySpace" presStyleCnt="0"/>
      <dgm:spPr/>
    </dgm:pt>
    <dgm:pt modelId="{E1D0AA0E-56C9-5247-9258-84E9746D7735}" type="pres">
      <dgm:prSet presAssocID="{46070E24-DEA0-A94E-85AF-C85AC21026A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C3028D-F196-E247-8011-AB9E09AABAAC}" srcId="{84B595A2-E4D9-F54C-9627-A4D768FC6BF7}" destId="{46070E24-DEA0-A94E-85AF-C85AC21026AE}" srcOrd="3" destOrd="0" parTransId="{BA5E9A62-07C3-1947-8FD7-643B6EF2D567}" sibTransId="{4EEAB94C-0D9B-1544-BEC5-3CCC4A6A89EA}"/>
    <dgm:cxn modelId="{4E75F739-E92E-334A-87C1-4A52F6B09048}" srcId="{84B595A2-E4D9-F54C-9627-A4D768FC6BF7}" destId="{716B4356-35C4-824F-BCDE-D094DE3C19A5}" srcOrd="1" destOrd="0" parTransId="{87898D1A-1001-1142-AF3D-8611747389C2}" sibTransId="{EDE54AF2-AED4-3D4C-A6AD-305AB0DD0926}"/>
    <dgm:cxn modelId="{FE083258-CB70-3A45-B8CD-DB1A08F4237E}" srcId="{84B595A2-E4D9-F54C-9627-A4D768FC6BF7}" destId="{302696FB-86BC-EA49-B419-3E56FCDC2F21}" srcOrd="0" destOrd="0" parTransId="{185371C9-9DB5-8041-A9E6-EF1E481F8B74}" sibTransId="{A6E547B3-CDC5-9E45-A938-23C39AA994D1}"/>
    <dgm:cxn modelId="{5E52535F-FB4C-4048-BBE8-A3B448A881EE}" srcId="{84B595A2-E4D9-F54C-9627-A4D768FC6BF7}" destId="{CBDDD883-340B-A248-8F83-35CDB85C95E3}" srcOrd="2" destOrd="0" parTransId="{7E6C2518-D486-ED42-A66F-58BC0E669F44}" sibTransId="{813BADD6-ED0B-154E-91B2-FEC6F9F61EEE}"/>
    <dgm:cxn modelId="{B600C6F3-E821-F148-87D3-F1A402758707}" type="presOf" srcId="{302696FB-86BC-EA49-B419-3E56FCDC2F21}" destId="{F724FE87-15DC-B64A-8CE6-9FB96F2F6E60}" srcOrd="0" destOrd="0" presId="urn:microsoft.com/office/officeart/2005/8/layout/chevron1"/>
    <dgm:cxn modelId="{DA9F3450-366F-0C46-AFB5-C759FACF589A}" type="presOf" srcId="{84B595A2-E4D9-F54C-9627-A4D768FC6BF7}" destId="{65539EB2-B55B-7943-B7AD-7E545BD694BF}" srcOrd="0" destOrd="0" presId="urn:microsoft.com/office/officeart/2005/8/layout/chevron1"/>
    <dgm:cxn modelId="{50562DF3-BA82-E148-8A6F-7E677BD1A137}" type="presOf" srcId="{CBDDD883-340B-A248-8F83-35CDB85C95E3}" destId="{F781D608-1932-B04D-8AB8-656397D47478}" srcOrd="0" destOrd="0" presId="urn:microsoft.com/office/officeart/2005/8/layout/chevron1"/>
    <dgm:cxn modelId="{E4CF3669-AA7E-DA44-9307-6F03636160A1}" type="presOf" srcId="{46070E24-DEA0-A94E-85AF-C85AC21026AE}" destId="{E1D0AA0E-56C9-5247-9258-84E9746D7735}" srcOrd="0" destOrd="0" presId="urn:microsoft.com/office/officeart/2005/8/layout/chevron1"/>
    <dgm:cxn modelId="{97B56851-7229-8C43-8467-17BBF870EBFD}" type="presOf" srcId="{716B4356-35C4-824F-BCDE-D094DE3C19A5}" destId="{0A08BD60-F4B5-7146-B7C3-39725B95E513}" srcOrd="0" destOrd="0" presId="urn:microsoft.com/office/officeart/2005/8/layout/chevron1"/>
    <dgm:cxn modelId="{6EB2A841-F03B-0546-9B91-4F697335F9EA}" type="presParOf" srcId="{65539EB2-B55B-7943-B7AD-7E545BD694BF}" destId="{F724FE87-15DC-B64A-8CE6-9FB96F2F6E60}" srcOrd="0" destOrd="0" presId="urn:microsoft.com/office/officeart/2005/8/layout/chevron1"/>
    <dgm:cxn modelId="{40D81A41-C697-F64C-A3F8-97CF5DD86019}" type="presParOf" srcId="{65539EB2-B55B-7943-B7AD-7E545BD694BF}" destId="{D01259E8-5A9F-794B-B45D-258BCC6674F6}" srcOrd="1" destOrd="0" presId="urn:microsoft.com/office/officeart/2005/8/layout/chevron1"/>
    <dgm:cxn modelId="{02A58EA7-8FC8-5E46-AA63-2B895B2B7C1E}" type="presParOf" srcId="{65539EB2-B55B-7943-B7AD-7E545BD694BF}" destId="{0A08BD60-F4B5-7146-B7C3-39725B95E513}" srcOrd="2" destOrd="0" presId="urn:microsoft.com/office/officeart/2005/8/layout/chevron1"/>
    <dgm:cxn modelId="{309DD83B-E3E6-DF48-8548-E1C4FCC3ED34}" type="presParOf" srcId="{65539EB2-B55B-7943-B7AD-7E545BD694BF}" destId="{5F0ADDEF-8516-CD44-BF6B-D672E306A18E}" srcOrd="3" destOrd="0" presId="urn:microsoft.com/office/officeart/2005/8/layout/chevron1"/>
    <dgm:cxn modelId="{9354E0EA-2A0A-0749-A6F7-A36C69744420}" type="presParOf" srcId="{65539EB2-B55B-7943-B7AD-7E545BD694BF}" destId="{F781D608-1932-B04D-8AB8-656397D47478}" srcOrd="4" destOrd="0" presId="urn:microsoft.com/office/officeart/2005/8/layout/chevron1"/>
    <dgm:cxn modelId="{11760A0A-E3F9-8E4D-B382-BBD4417F8CB6}" type="presParOf" srcId="{65539EB2-B55B-7943-B7AD-7E545BD694BF}" destId="{B2F72BED-6588-E044-AEDD-5AE789A53BC8}" srcOrd="5" destOrd="0" presId="urn:microsoft.com/office/officeart/2005/8/layout/chevron1"/>
    <dgm:cxn modelId="{2832F18E-B7B3-E84B-A106-E72EF504365B}" type="presParOf" srcId="{65539EB2-B55B-7943-B7AD-7E545BD694BF}" destId="{E1D0AA0E-56C9-5247-9258-84E9746D773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4FE87-15DC-B64A-8CE6-9FB96F2F6E60}">
      <dsp:nvSpPr>
        <dsp:cNvPr id="0" name=""/>
        <dsp:cNvSpPr/>
      </dsp:nvSpPr>
      <dsp:spPr>
        <a:xfrm>
          <a:off x="3817" y="355669"/>
          <a:ext cx="2222152" cy="888861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Modeling</a:t>
          </a:r>
        </a:p>
      </dsp:txBody>
      <dsp:txXfrm>
        <a:off x="448248" y="355669"/>
        <a:ext cx="1333291" cy="888861"/>
      </dsp:txXfrm>
    </dsp:sp>
    <dsp:sp modelId="{0A08BD60-F4B5-7146-B7C3-39725B95E513}">
      <dsp:nvSpPr>
        <dsp:cNvPr id="0" name=""/>
        <dsp:cNvSpPr/>
      </dsp:nvSpPr>
      <dsp:spPr>
        <a:xfrm>
          <a:off x="2003754" y="355669"/>
          <a:ext cx="2222152" cy="88886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Animation</a:t>
          </a:r>
        </a:p>
      </dsp:txBody>
      <dsp:txXfrm>
        <a:off x="2448185" y="355669"/>
        <a:ext cx="1333291" cy="888861"/>
      </dsp:txXfrm>
    </dsp:sp>
    <dsp:sp modelId="{F781D608-1932-B04D-8AB8-656397D47478}">
      <dsp:nvSpPr>
        <dsp:cNvPr id="0" name=""/>
        <dsp:cNvSpPr/>
      </dsp:nvSpPr>
      <dsp:spPr>
        <a:xfrm>
          <a:off x="4003692" y="355669"/>
          <a:ext cx="2222152" cy="88886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Lighting &amp;</a:t>
          </a:r>
          <a:br>
            <a:rPr lang="en-US" sz="2100" kern="1200"/>
          </a:br>
          <a:r>
            <a:rPr lang="en-US" sz="2100" kern="1200"/>
            <a:t>Shading</a:t>
          </a:r>
        </a:p>
      </dsp:txBody>
      <dsp:txXfrm>
        <a:off x="4448123" y="355669"/>
        <a:ext cx="1333291" cy="888861"/>
      </dsp:txXfrm>
    </dsp:sp>
    <dsp:sp modelId="{E1D0AA0E-56C9-5247-9258-84E9746D7735}">
      <dsp:nvSpPr>
        <dsp:cNvPr id="0" name=""/>
        <dsp:cNvSpPr/>
      </dsp:nvSpPr>
      <dsp:spPr>
        <a:xfrm>
          <a:off x="6003629" y="355669"/>
          <a:ext cx="2222152" cy="88886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Rendering</a:t>
          </a:r>
        </a:p>
      </dsp:txBody>
      <dsp:txXfrm>
        <a:off x="6448060" y="355669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350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38402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</p:spPr>
        <p:txBody>
          <a:bodyPr lIns="93324" tIns="46662" rIns="93324" bIns="46662"/>
          <a:lstStyle/>
          <a:p>
            <a:fld id="{85188857-8AFB-9A49-AAFE-D28F1B320A10}" type="slidenum">
              <a:rPr lang="en-US"/>
              <a:pPr/>
              <a:t>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5200" y="1029688"/>
            <a:ext cx="3937000" cy="5305864"/>
          </a:xfrm>
        </p:spPr>
        <p:txBody>
          <a:bodyPr/>
          <a:lstStyle>
            <a:lvl1pPr>
              <a:defRPr sz="2500"/>
            </a:lvl1pPr>
            <a:lvl2pPr>
              <a:defRPr sz="2125"/>
            </a:lvl2pPr>
            <a:lvl3pPr>
              <a:defRPr sz="1813"/>
            </a:lvl3pPr>
            <a:lvl4pPr>
              <a:defRPr sz="1625"/>
            </a:lvl4pPr>
            <a:lvl5pPr>
              <a:defRPr sz="162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0" y="1036750"/>
            <a:ext cx="3971925" cy="5305864"/>
          </a:xfrm>
        </p:spPr>
        <p:txBody>
          <a:bodyPr/>
          <a:lstStyle>
            <a:lvl1pPr>
              <a:defRPr sz="2500"/>
            </a:lvl1pPr>
            <a:lvl2pPr>
              <a:defRPr sz="2125"/>
            </a:lvl2pPr>
            <a:lvl3pPr>
              <a:defRPr sz="1813"/>
            </a:lvl3pPr>
            <a:lvl4pPr>
              <a:defRPr sz="1625"/>
            </a:lvl4pPr>
            <a:lvl5pPr>
              <a:defRPr sz="162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3048000" y="6578929"/>
            <a:ext cx="9144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125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125" b="1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3D Graphics</a:t>
            </a:r>
            <a:r>
              <a:rPr lang="en-US" sz="1125" b="1" baseline="0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</a:t>
            </a:r>
            <a:r>
              <a:rPr lang="en-US" sz="1125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  <a:endParaRPr lang="en-US" sz="1125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pic>
        <p:nvPicPr>
          <p:cNvPr id="22" name="Picture 25" descr="Se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1500" y="61595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98636" y="6464302"/>
            <a:ext cx="1193369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1543128" y="6280531"/>
            <a:ext cx="628208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endParaRPr lang="en-US" sz="875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736602" y="289581"/>
            <a:ext cx="10883900" cy="67227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7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91" y="76200"/>
            <a:ext cx="516610" cy="61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736602" y="990603"/>
            <a:ext cx="10883900" cy="0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762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36000" y="6416677"/>
            <a:ext cx="28448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6416677"/>
            <a:ext cx="7416800" cy="365125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6416677"/>
            <a:ext cx="6096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767D12C-1D62-DB44-B351-8710E9C41DB2}" type="slidenum">
              <a:rPr lang="uk-UA" smtClean="0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36000" y="6416677"/>
            <a:ext cx="28448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9200" y="6416677"/>
            <a:ext cx="7416800" cy="365125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0" y="6416677"/>
            <a:ext cx="6096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B5093A4-CC93-424A-94EB-96D0AD625C4C}" type="slidenum">
              <a:rPr lang="uk-UA" smtClean="0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152401"/>
            <a:ext cx="7636933" cy="4746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143004"/>
            <a:ext cx="5130800" cy="21383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248400" y="1143004"/>
            <a:ext cx="5130800" cy="2138364"/>
          </a:xfrm>
        </p:spPr>
        <p:txBody>
          <a:bodyPr/>
          <a:lstStyle/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990601"/>
            <a:ext cx="53848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990601"/>
            <a:ext cx="53848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89012"/>
            <a:ext cx="109728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12192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HowItWorks : 3D Graphics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11690263" y="6248400"/>
            <a:ext cx="501740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</a:t>
            </a: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1600" y="6192838"/>
            <a:ext cx="8128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1868" y="6464300"/>
            <a:ext cx="1490133" cy="393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9" y="53235"/>
            <a:ext cx="567836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2756" y="681040"/>
            <a:ext cx="613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5" name="Rectangle 4"/>
          <p:cNvSpPr/>
          <p:nvPr/>
        </p:nvSpPr>
        <p:spPr>
          <a:xfrm>
            <a:off x="357719" y="681040"/>
            <a:ext cx="381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6" name="Rectangle 5"/>
          <p:cNvSpPr/>
          <p:nvPr/>
        </p:nvSpPr>
        <p:spPr>
          <a:xfrm>
            <a:off x="332319" y="681040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sp>
        <p:nvSpPr>
          <p:cNvPr id="7" name="Rectangle 6"/>
          <p:cNvSpPr/>
          <p:nvPr/>
        </p:nvSpPr>
        <p:spPr>
          <a:xfrm>
            <a:off x="296333" y="681040"/>
            <a:ext cx="105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556000" y="2834640"/>
            <a:ext cx="8026400" cy="1508760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6313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408194" indent="0" algn="ctr">
              <a:buNone/>
            </a:lvl2pPr>
            <a:lvl3pPr marL="816388" indent="0" algn="ctr">
              <a:buNone/>
            </a:lvl3pPr>
            <a:lvl4pPr marL="1224582" indent="0" algn="ctr">
              <a:buNone/>
            </a:lvl4pPr>
            <a:lvl5pPr marL="1632776" indent="0" algn="ctr">
              <a:buNone/>
            </a:lvl5pPr>
            <a:lvl6pPr marL="2040969" indent="0" algn="ctr">
              <a:buNone/>
            </a:lvl6pPr>
            <a:lvl7pPr marL="2449163" indent="0" algn="ctr">
              <a:buNone/>
            </a:lvl7pPr>
            <a:lvl8pPr marL="2857357" indent="0" algn="ctr">
              <a:buNone/>
            </a:lvl8pPr>
            <a:lvl9pPr marL="3265551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692918" y="5575711"/>
            <a:ext cx="7864084" cy="39329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50" tIns="28575" rIns="57150" bIns="28575" anchor="ctr"/>
          <a:lstStyle/>
          <a:p>
            <a:pPr algn="ctr">
              <a:defRPr/>
            </a:pPr>
            <a:endParaRPr lang="en-US" sz="16000" dirty="0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183" y="1066800"/>
            <a:ext cx="8534400" cy="53657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6438902" y="1073151"/>
            <a:ext cx="5761567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499533" y="3"/>
            <a:ext cx="7351184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6634692" y="1285347"/>
            <a:ext cx="4114800" cy="158538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931157" y="4246563"/>
            <a:ext cx="2787649" cy="26114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488951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88951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19" rIns="81639" bIns="40819"/>
          <a:lstStyle/>
          <a:p>
            <a:pPr eaLnBrk="0" hangingPunct="0">
              <a:defRPr/>
            </a:pPr>
            <a:endParaRPr lang="en-US" sz="16000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2874" y="155554"/>
            <a:ext cx="11338983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sp>
        <p:nvSpPr>
          <p:cNvPr id="20" name="Rectangle 19"/>
          <p:cNvSpPr/>
          <p:nvPr/>
        </p:nvSpPr>
        <p:spPr>
          <a:xfrm flipH="1">
            <a:off x="495300" y="681040"/>
            <a:ext cx="359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21" name="Rectangle 20"/>
          <p:cNvSpPr/>
          <p:nvPr/>
        </p:nvSpPr>
        <p:spPr>
          <a:xfrm flipH="1">
            <a:off x="548223" y="681040"/>
            <a:ext cx="359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22" name="Rectangle 21"/>
          <p:cNvSpPr/>
          <p:nvPr/>
        </p:nvSpPr>
        <p:spPr>
          <a:xfrm flipH="1">
            <a:off x="596902" y="681040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sp>
        <p:nvSpPr>
          <p:cNvPr id="23" name="Rectangle 22"/>
          <p:cNvSpPr/>
          <p:nvPr/>
        </p:nvSpPr>
        <p:spPr>
          <a:xfrm flipH="1">
            <a:off x="635002" y="681040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24" name="Rectangle 23"/>
          <p:cNvSpPr/>
          <p:nvPr/>
        </p:nvSpPr>
        <p:spPr>
          <a:xfrm>
            <a:off x="666751" y="681040"/>
            <a:ext cx="486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4"/>
            <a:ext cx="7624064" cy="977485"/>
          </a:xfrm>
        </p:spPr>
        <p:txBody>
          <a:bodyPr lIns="117560" bIns="0"/>
          <a:lstStyle>
            <a:lvl1pPr marL="48983" indent="0">
              <a:buNone/>
              <a:defRPr sz="1813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375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25803"/>
            <a:ext cx="10875264" cy="777240"/>
          </a:xfrm>
        </p:spPr>
        <p:txBody>
          <a:bodyPr tIns="91435"/>
          <a:lstStyle>
            <a:lvl1pPr algn="l">
              <a:buNone/>
              <a:defRPr sz="3375" b="0" cap="none" spc="-13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01639"/>
            <a:ext cx="11823700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sp>
        <p:nvSpPr>
          <p:cNvPr id="8" name="Rectangle 7"/>
          <p:cNvSpPr/>
          <p:nvPr/>
        </p:nvSpPr>
        <p:spPr>
          <a:xfrm>
            <a:off x="116423" y="681040"/>
            <a:ext cx="6138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9" name="Rectangle 8"/>
          <p:cNvSpPr/>
          <p:nvPr/>
        </p:nvSpPr>
        <p:spPr>
          <a:xfrm>
            <a:off x="63500" y="681040"/>
            <a:ext cx="35984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10" name="Rectangle 9"/>
          <p:cNvSpPr/>
          <p:nvPr/>
        </p:nvSpPr>
        <p:spPr>
          <a:xfrm>
            <a:off x="38102" y="681040"/>
            <a:ext cx="127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sp>
        <p:nvSpPr>
          <p:cNvPr id="11" name="Rectangle 10"/>
          <p:cNvSpPr/>
          <p:nvPr/>
        </p:nvSpPr>
        <p:spPr>
          <a:xfrm>
            <a:off x="2" y="681040"/>
            <a:ext cx="127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12" name="Rectangle 11"/>
          <p:cNvSpPr/>
          <p:nvPr/>
        </p:nvSpPr>
        <p:spPr>
          <a:xfrm flipH="1">
            <a:off x="198969" y="681040"/>
            <a:ext cx="381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13" name="Rectangle 12"/>
          <p:cNvSpPr/>
          <p:nvPr/>
        </p:nvSpPr>
        <p:spPr>
          <a:xfrm flipH="1">
            <a:off x="251886" y="681040"/>
            <a:ext cx="381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14" name="Rectangle 13"/>
          <p:cNvSpPr/>
          <p:nvPr/>
        </p:nvSpPr>
        <p:spPr>
          <a:xfrm flipH="1">
            <a:off x="302686" y="681040"/>
            <a:ext cx="127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sp>
        <p:nvSpPr>
          <p:cNvPr id="15" name="Rectangle 14"/>
          <p:cNvSpPr/>
          <p:nvPr/>
        </p:nvSpPr>
        <p:spPr>
          <a:xfrm flipH="1">
            <a:off x="340790" y="681040"/>
            <a:ext cx="1058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16" name="Rectangle 15"/>
          <p:cNvSpPr/>
          <p:nvPr/>
        </p:nvSpPr>
        <p:spPr>
          <a:xfrm>
            <a:off x="372539" y="681040"/>
            <a:ext cx="48684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/>
          <a:lstStyle>
            <a:lvl1pPr>
              <a:defRPr sz="362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1"/>
            <a:ext cx="5386917" cy="639762"/>
          </a:xfrm>
        </p:spPr>
        <p:txBody>
          <a:bodyPr anchor="ctr"/>
          <a:lstStyle>
            <a:lvl1pPr marL="65311" indent="0" algn="l">
              <a:buNone/>
              <a:defRPr sz="2125" b="1">
                <a:solidFill>
                  <a:schemeClr val="accent2"/>
                </a:solidFill>
              </a:defRPr>
            </a:lvl1pPr>
            <a:lvl2pPr>
              <a:buNone/>
              <a:defRPr sz="1813" b="1"/>
            </a:lvl2pPr>
            <a:lvl3pPr>
              <a:buNone/>
              <a:defRPr sz="1625" b="1"/>
            </a:lvl3pPr>
            <a:lvl4pPr>
              <a:buNone/>
              <a:defRPr sz="1375" b="1"/>
            </a:lvl4pPr>
            <a:lvl5pPr>
              <a:buNone/>
              <a:defRPr sz="1375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1809751"/>
            <a:ext cx="5389033" cy="639762"/>
          </a:xfrm>
        </p:spPr>
        <p:txBody>
          <a:bodyPr anchor="ctr"/>
          <a:lstStyle>
            <a:lvl1pPr marL="65311" indent="0">
              <a:buNone/>
              <a:defRPr sz="2125" b="1">
                <a:solidFill>
                  <a:schemeClr val="accent2"/>
                </a:solidFill>
              </a:defRPr>
            </a:lvl1pPr>
            <a:lvl2pPr>
              <a:buNone/>
              <a:defRPr sz="1813" b="1"/>
            </a:lvl2pPr>
            <a:lvl3pPr>
              <a:buNone/>
              <a:defRPr sz="1625" b="1"/>
            </a:lvl3pPr>
            <a:lvl4pPr>
              <a:buNone/>
              <a:defRPr sz="1375" b="1"/>
            </a:lvl4pPr>
            <a:lvl5pPr>
              <a:buNone/>
              <a:defRPr sz="1375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125"/>
            </a:lvl1pPr>
            <a:lvl2pPr>
              <a:defRPr sz="1813"/>
            </a:lvl2pPr>
            <a:lvl3pPr>
              <a:defRPr sz="1625"/>
            </a:lvl3pPr>
            <a:lvl4pPr>
              <a:defRPr sz="1375"/>
            </a:lvl4pPr>
            <a:lvl5pPr>
              <a:defRPr sz="137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59037"/>
            <a:ext cx="5389033" cy="3959352"/>
          </a:xfrm>
        </p:spPr>
        <p:txBody>
          <a:bodyPr/>
          <a:lstStyle>
            <a:lvl1pPr>
              <a:defRPr sz="2125"/>
            </a:lvl1pPr>
            <a:lvl2pPr>
              <a:defRPr sz="1813"/>
            </a:lvl2pPr>
            <a:lvl3pPr>
              <a:defRPr sz="1625"/>
            </a:lvl3pPr>
            <a:lvl4pPr>
              <a:defRPr sz="1375"/>
            </a:lvl4pPr>
            <a:lvl5pPr>
              <a:defRPr sz="137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19200" y="6416677"/>
            <a:ext cx="7416800" cy="365125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3625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36000" y="6416677"/>
            <a:ext cx="28448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9200" y="6416677"/>
            <a:ext cx="7416800" cy="365125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0800" y="6416677"/>
            <a:ext cx="6096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D69752C-0324-1C40-9504-CBF4C9360C20}" type="slidenum">
              <a:rPr lang="uk-UA" smtClean="0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1"/>
            <a:ext cx="10972800" cy="1162051"/>
          </a:xfrm>
        </p:spPr>
        <p:txBody>
          <a:bodyPr anchor="ctr"/>
          <a:lstStyle>
            <a:lvl1pPr algn="l">
              <a:buNone/>
              <a:defRPr sz="3188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48983" indent="0">
              <a:buNone/>
              <a:defRPr sz="1625"/>
            </a:lvl1pPr>
            <a:lvl2pPr>
              <a:buNone/>
              <a:defRPr sz="1125"/>
            </a:lvl2pPr>
            <a:lvl3pPr>
              <a:buNone/>
              <a:defRPr sz="875"/>
            </a:lvl3pPr>
            <a:lvl4pPr>
              <a:buNone/>
              <a:defRPr sz="813"/>
            </a:lvl4pPr>
            <a:lvl5pPr>
              <a:buNone/>
              <a:defRPr sz="813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2875"/>
            </a:lvl1pPr>
            <a:lvl2pPr>
              <a:defRPr sz="2500"/>
            </a:lvl2pPr>
            <a:lvl3pPr>
              <a:defRPr sz="2125"/>
            </a:lvl3pPr>
            <a:lvl4pPr>
              <a:defRPr sz="1813"/>
            </a:lvl4pPr>
            <a:lvl5pPr>
              <a:defRPr sz="1813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6416677"/>
            <a:ext cx="28448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416677"/>
            <a:ext cx="7416800" cy="365125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6416677"/>
            <a:ext cx="6096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56C743-C58C-B546-AEA2-8065E3DEDFB6}" type="slidenum">
              <a:rPr lang="uk-UA" smtClean="0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1067" y="0"/>
            <a:ext cx="11703051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1639" tIns="40819" rIns="81639" bIns="40819" anchor="ctr"/>
          <a:lstStyle/>
          <a:p>
            <a:pPr algn="ctr">
              <a:defRPr/>
            </a:pPr>
            <a:endParaRPr lang="en-US" sz="1600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1375762" y="1197774"/>
            <a:ext cx="131762" cy="17144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1578962" y="1350174"/>
            <a:ext cx="131762" cy="17144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1115413" y="1453359"/>
            <a:ext cx="131764" cy="17145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5"/>
            <a:ext cx="9144000" cy="701749"/>
          </a:xfrm>
        </p:spPr>
        <p:txBody>
          <a:bodyPr anchor="b"/>
          <a:lstStyle>
            <a:lvl1pPr algn="l">
              <a:buNone/>
              <a:defRPr sz="1875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3"/>
            <a:ext cx="1170432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2875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4492" indent="0">
              <a:spcBef>
                <a:spcPts val="0"/>
              </a:spcBef>
              <a:buNone/>
              <a:defRPr sz="1313">
                <a:solidFill>
                  <a:srgbClr val="FFFFFF"/>
                </a:solidFill>
              </a:defRPr>
            </a:lvl1pPr>
            <a:lvl2pPr>
              <a:defRPr sz="1125"/>
            </a:lvl2pPr>
            <a:lvl3pPr>
              <a:defRPr sz="875"/>
            </a:lvl3pPr>
            <a:lvl4pPr>
              <a:defRPr sz="813"/>
            </a:lvl4pPr>
            <a:lvl5pPr>
              <a:defRPr sz="813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563"/>
            <a:ext cx="7416800" cy="365125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563"/>
            <a:ext cx="609600" cy="365125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58E6A8A-592E-AF43-B50A-9BAEEB4055EB}" type="slidenum">
              <a:rPr lang="uk-UA" smtClean="0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736602" y="239669"/>
            <a:ext cx="10883900" cy="658315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3048000" y="6578929"/>
            <a:ext cx="9144000" cy="218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125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125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125" b="1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3D</a:t>
            </a:r>
            <a:r>
              <a:rPr lang="en-US" sz="1125" b="1" baseline="0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Graphics </a:t>
            </a:r>
            <a:r>
              <a:rPr lang="en-US" sz="1125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125" b="1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125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  <a:endParaRPr lang="en-US" sz="1125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36602" y="931012"/>
            <a:ext cx="10884339" cy="770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762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111500" y="61595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0998636" y="6464302"/>
            <a:ext cx="1193369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6200" y="76200"/>
            <a:ext cx="597489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48000" y="990605"/>
            <a:ext cx="8534400" cy="536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1535378" y="6281491"/>
            <a:ext cx="628208" cy="1804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6694" tIns="22678" rIns="56694" bIns="226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875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endParaRPr lang="en-US" sz="875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52" r:id="rId1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25" kern="1200" spc="-89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25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408194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816388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224582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632776" algn="l" rtl="0" eaLnBrk="1" fontAlgn="base" hangingPunct="1">
        <a:spcBef>
          <a:spcPct val="0"/>
        </a:spcBef>
        <a:spcAft>
          <a:spcPct val="0"/>
        </a:spcAft>
        <a:defRPr sz="3625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367091" indent="-306146" algn="l" rtl="0" eaLnBrk="1" fontAlgn="base" hangingPunct="1">
        <a:spcBef>
          <a:spcPts val="625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2688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660481" indent="-255121" algn="l" rtl="0" eaLnBrk="1" fontAlgn="base" hangingPunct="1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313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888673" indent="-204097" algn="l" rtl="0" eaLnBrk="1" fontAlgn="base" hangingPunct="1">
        <a:spcBef>
          <a:spcPct val="20000"/>
        </a:spcBef>
        <a:spcAft>
          <a:spcPct val="0"/>
        </a:spcAft>
        <a:buFont typeface="Wingdings 2" pitchFamily="-1" charset="2"/>
        <a:buChar char=""/>
        <a:defRPr sz="2125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125368" indent="-20409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1875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322379" indent="-1870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1813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526645" indent="-187769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1698086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7pPr>
      <a:lvl8pPr marL="1869528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8pPr>
      <a:lvl9pPr marL="2040969" indent="-163278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OOynE1F4P4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youtube.com/watch?v=1wK1Ixr-UmM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3780" y="304800"/>
            <a:ext cx="1422640" cy="213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3505200" y="322288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>
                <a:latin typeface="18 VAG Rounded Bold   07390"/>
                <a:cs typeface=""/>
              </a:rPr>
              <a:t/>
            </a:r>
            <a:br>
              <a:rPr lang="en-US" sz="3200" b="1" dirty="0">
                <a:latin typeface="18 VAG Rounded Bold   07390"/>
                <a:cs typeface=""/>
              </a:rPr>
            </a:br>
            <a:r>
              <a:rPr lang="en-US" sz="2800" b="1" dirty="0">
                <a:solidFill>
                  <a:schemeClr val="tx1"/>
                </a:solidFill>
                <a:latin typeface="18 VAG Rounded Bold   07390"/>
                <a:cs typeface=""/>
              </a:rPr>
              <a:t>Lecture #4</a:t>
            </a:r>
            <a:br>
              <a:rPr lang="en-US" sz="2800" b="1" dirty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How It Works </a:t>
            </a:r>
            <a:r>
              <a:rPr lang="en-US" sz="2800" b="1" dirty="0">
                <a:solidFill>
                  <a:schemeClr val="tx1"/>
                </a:solidFill>
                <a:latin typeface="18 VAG Rounded Bold   07390"/>
                <a:cs typeface=""/>
              </a:rPr>
              <a:t>: 3D Graphics</a:t>
            </a:r>
            <a:endParaRPr lang="en-US" sz="3200" b="1" dirty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1905000" y="3733800"/>
            <a:ext cx="3733800" cy="6858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600" dirty="0">
                <a:solidFill>
                  <a:srgbClr val="FFFF00"/>
                </a:solidFill>
              </a:rPr>
              <a:t>Leap motion … wow!</a:t>
            </a:r>
            <a:endParaRPr lang="en-US" sz="26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1524005" y="4419600"/>
            <a:ext cx="4191001" cy="1981200"/>
          </a:xfrm>
        </p:spPr>
        <p:txBody>
          <a:bodyPr anchor="t"/>
          <a:lstStyle/>
          <a:p>
            <a:pPr algn="r" eaLnBrk="1" hangingPunct="1">
              <a:spcBef>
                <a:spcPct val="0"/>
              </a:spcBef>
            </a:pPr>
            <a:r>
              <a:rPr lang="en-US" sz="1800" dirty="0" err="1" smtClean="0">
                <a:ea typeface="ＭＳ Ｐゴシック" pitchFamily="-65" charset="-128"/>
                <a:cs typeface="ＭＳ Ｐゴシック" pitchFamily="-65" charset="-128"/>
              </a:rPr>
              <a:t>The Leap Motion ($80) is a new generation of input devices that stands to change the way people interact with 3D data, and provide input to the computer (significant advantages over mouse &amp; tablet)</a:t>
            </a:r>
            <a:endParaRPr lang="en-US" sz="18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24000" y="2438405"/>
            <a:ext cx="2362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Michael 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1520031" y="6394514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000" b="1" dirty="0" err="1">
                <a:latin typeface="Courier"/>
                <a:cs typeface="Courier"/>
              </a:rPr>
              <a:t>www.leapmotion.com</a:t>
            </a:r>
            <a:endParaRPr lang="en-US" sz="2000" b="1" dirty="0">
              <a:latin typeface="Courier"/>
              <a:cs typeface="Courie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9271" y="228600"/>
            <a:ext cx="2186330" cy="259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3" y="2438405"/>
            <a:ext cx="1765301" cy="117686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rot="5400000">
            <a:off x="4873625" y="5029200"/>
            <a:ext cx="2438400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itle 47"/>
          <p:cNvSpPr txBox="1">
            <a:spLocks/>
          </p:cNvSpPr>
          <p:nvPr/>
        </p:nvSpPr>
        <p:spPr>
          <a:xfrm>
            <a:off x="6477000" y="3733800"/>
            <a:ext cx="3733800" cy="6858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R="9144" eaLnBrk="1" fontAlgn="auto" hangingPunct="1">
              <a:spcAft>
                <a:spcPts val="0"/>
              </a:spcAft>
              <a:defRPr/>
            </a:pPr>
            <a:r>
              <a:rPr lang="en-US" sz="2600" b="1" cap="all" dirty="0">
                <a:solidFill>
                  <a:srgbClr val="FFFF00"/>
                </a:solidFill>
                <a:effectLst>
                  <a:reflection blurRad="12700" stA="34000" endA="740" endPos="53000" dir="5400000" sy="-100000" algn="bl" rotWithShape="0"/>
                </a:effectLst>
                <a:latin typeface="18 VAG Rounded Bold   07390"/>
                <a:ea typeface="ＭＳ Ｐゴシック" charset="-128"/>
                <a:cs typeface="AppleGaramond Bd"/>
              </a:rPr>
              <a:t>Leap motion … ugh!</a:t>
            </a:r>
            <a:endParaRPr lang="en-US" sz="2600" b="1" cap="all" dirty="0">
              <a:solidFill>
                <a:srgbClr val="FFFF00"/>
              </a:solidFill>
              <a:effectLst>
                <a:reflection blurRad="12700" stA="34000" endA="740" endPos="53000" dir="5400000" sy="-100000" algn="bl" rotWithShape="0"/>
              </a:effectLst>
              <a:latin typeface="18 VAG Rounded Bold   07390"/>
              <a:ea typeface="+mj-ea"/>
              <a:cs typeface="+mj-cs"/>
            </a:endParaRPr>
          </a:p>
        </p:txBody>
      </p:sp>
      <p:sp>
        <p:nvSpPr>
          <p:cNvPr id="16" name="Subtitle 48"/>
          <p:cNvSpPr txBox="1">
            <a:spLocks/>
          </p:cNvSpPr>
          <p:nvPr/>
        </p:nvSpPr>
        <p:spPr bwMode="auto">
          <a:xfrm>
            <a:off x="6477006" y="4419600"/>
            <a:ext cx="380999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584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tx2"/>
              </a:buClr>
              <a:buSzPct val="95000"/>
              <a:defRPr/>
            </a:pPr>
            <a:r>
              <a:rPr lang="en-US" sz="1800" dirty="0" err="1">
                <a:solidFill>
                  <a:schemeClr val="tx1"/>
                </a:solidFill>
                <a:latin typeface="18 VAG Rounded Bold   07390"/>
                <a:ea typeface="ＭＳ Ｐゴシック" pitchFamily="-65" charset="-128"/>
                <a:cs typeface="ＭＳ Ｐゴシック" pitchFamily="-65" charset="-128"/>
              </a:rPr>
              <a:t>Have they considered the damage they’re doing to backs &amp; shoulders by asking users to hold their hands outstretched for hours at a time? </a:t>
            </a:r>
            <a:r>
              <a:rPr lang="en-US" sz="1800" dirty="0">
                <a:solidFill>
                  <a:schemeClr val="tx1"/>
                </a:solidFill>
                <a:latin typeface="18 VAG Rounded Bold   07390"/>
                <a:ea typeface="ＭＳ Ｐゴシック" pitchFamily="-65" charset="-128"/>
                <a:cs typeface="ＭＳ Ｐゴシック" pitchFamily="-65" charset="-128"/>
              </a:rPr>
              <a:t>No consistent interfaces, it’s the wild west of </a:t>
            </a:r>
            <a:r>
              <a:rPr lang="en-US" sz="1800" dirty="0" smtClean="0">
                <a:solidFill>
                  <a:schemeClr val="tx1"/>
                </a:solidFill>
                <a:latin typeface="18 VAG Rounded Bold   07390"/>
                <a:ea typeface="ＭＳ Ｐゴシック" pitchFamily="-65" charset="-128"/>
                <a:cs typeface="ＭＳ Ｐゴシック" pitchFamily="-65" charset="-128"/>
              </a:rPr>
              <a:t>UI.</a:t>
            </a:r>
            <a:endParaRPr lang="en-US" sz="1800" i="1" dirty="0">
              <a:solidFill>
                <a:schemeClr val="accent4"/>
              </a:solidFill>
              <a:latin typeface="18 VAG Rounded Bold   0739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" name="Subtitle 48"/>
          <p:cNvSpPr txBox="1">
            <a:spLocks/>
          </p:cNvSpPr>
          <p:nvPr/>
        </p:nvSpPr>
        <p:spPr bwMode="auto">
          <a:xfrm>
            <a:off x="1524000" y="6248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1200" b="1" dirty="0" err="1">
                <a:latin typeface="Courier"/>
                <a:cs typeface="Courier"/>
              </a:rPr>
              <a:t>www.technologyreview.com/news/518721/leap-motions-struggles-reveal-problems-with-3-d-interfaces/</a:t>
            </a:r>
            <a:endParaRPr lang="en-US" sz="1200" b="1" dirty="0">
              <a:latin typeface="Courier"/>
              <a:cs typeface="Courie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87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10600" y="1251432"/>
            <a:ext cx="2952750" cy="2399407"/>
          </a:xfrm>
          <a:noFill/>
          <a:ln/>
        </p:spPr>
      </p:pic>
      <p:sp>
        <p:nvSpPr>
          <p:cNvPr id="20377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17756" y="1003412"/>
            <a:ext cx="4038600" cy="5305864"/>
          </a:xfrm>
        </p:spPr>
        <p:txBody>
          <a:bodyPr/>
          <a:lstStyle/>
          <a:p>
            <a:r>
              <a:rPr lang="en-US"/>
              <a:t>Karl Sims blew away his colleagues with his 1994 seminal work on evolved creatures</a:t>
            </a: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Genetic Algorithms</a:t>
            </a:r>
          </a:p>
        </p:txBody>
      </p:sp>
      <p:pic>
        <p:nvPicPr>
          <p:cNvPr id="2037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8234" y="5203084"/>
            <a:ext cx="914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3785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936134"/>
            <a:ext cx="23161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web.genarts.com/karl/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7924795" y="5831734"/>
            <a:ext cx="2590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evolved virtual creatures</a:t>
            </a: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800595" y="5831734"/>
            <a:ext cx="2590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Photo by Hank Morgan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87800" y="1066800"/>
            <a:ext cx="3937000" cy="5305864"/>
          </a:xfrm>
        </p:spPr>
        <p:txBody>
          <a:bodyPr/>
          <a:lstStyle/>
          <a:p>
            <a:r>
              <a:rPr lang="en-US" dirty="0"/>
              <a:t>Just like in a movie…</a:t>
            </a:r>
          </a:p>
          <a:p>
            <a:pPr lvl="1"/>
            <a:r>
              <a:rPr lang="en-US" dirty="0"/>
              <a:t>Artist sets up lights in the shot for mood</a:t>
            </a:r>
          </a:p>
          <a:p>
            <a:pPr lvl="1"/>
            <a:r>
              <a:rPr lang="en-US" dirty="0"/>
              <a:t>Teams of artists apply hand-drawn and procedural textures, called “</a:t>
            </a:r>
            <a:r>
              <a:rPr lang="en-US" dirty="0" err="1"/>
              <a:t>shaders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There are layers of them</a:t>
            </a:r>
          </a:p>
          <a:p>
            <a:pPr lvl="1"/>
            <a:r>
              <a:rPr lang="en-US" dirty="0"/>
              <a:t>The virtual 3D camera (and its movement) set</a:t>
            </a:r>
          </a:p>
          <a:p>
            <a:r>
              <a:rPr lang="en-US" dirty="0"/>
              <a:t>But “render!” instead of “action!”…</a:t>
            </a:r>
          </a:p>
        </p:txBody>
      </p:sp>
      <p:pic>
        <p:nvPicPr>
          <p:cNvPr id="8" name="Content Placeholder 7" descr="2b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748" r="-748"/>
          <a:stretch>
            <a:fillRect/>
          </a:stretch>
        </p:blipFill>
        <p:spPr>
          <a:xfrm>
            <a:off x="8077200" y="1248849"/>
            <a:ext cx="3501428" cy="460013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Lighting and Shading (and Camera…)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hof.povray.org/2b.html</a:t>
            </a: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8487270" y="5820849"/>
            <a:ext cx="2743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“Harvest Time” by Gilles Tran (POV-RAY)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each frame…</a:t>
            </a:r>
          </a:p>
          <a:p>
            <a:pPr lvl="1"/>
            <a:r>
              <a:rPr lang="en-US" dirty="0"/>
              <a:t>Take 3D geometry (and lights and surface </a:t>
            </a:r>
            <a:r>
              <a:rPr lang="en-US" dirty="0" err="1"/>
              <a:t>shaders</a:t>
            </a:r>
            <a:r>
              <a:rPr lang="en-US" dirty="0"/>
              <a:t>) and figure out what color each 2D pixel should be</a:t>
            </a:r>
          </a:p>
          <a:p>
            <a:r>
              <a:rPr lang="en-US" dirty="0"/>
              <a:t>The math is simply similar triangles</a:t>
            </a:r>
          </a:p>
          <a:p>
            <a:r>
              <a:rPr lang="en-US" dirty="0"/>
              <a:t>There are lots of algorithms to do this</a:t>
            </a:r>
          </a:p>
          <a:p>
            <a:pPr lvl="1"/>
            <a:r>
              <a:rPr lang="en-US" dirty="0"/>
              <a:t>“Expensive” = slower, but quality </a:t>
            </a:r>
            <a:r>
              <a:rPr lang="en-US" dirty="0" smtClean="0"/>
              <a:t>usually higher</a:t>
            </a:r>
          </a:p>
          <a:p>
            <a:pPr lvl="1"/>
            <a:r>
              <a:rPr lang="en-US" dirty="0" smtClean="0"/>
              <a:t>Classic example of “speed vs accuracy”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Projection Basics (in Rendering)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http://en.wikipedia.org/wiki/3D_projection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00" y="1450037"/>
            <a:ext cx="4241800" cy="4368800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7086600" y="1288410"/>
            <a:ext cx="243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B</a:t>
            </a:r>
            <a:r>
              <a:rPr lang="en-US" sz="2400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/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B</a:t>
            </a:r>
            <a:r>
              <a:rPr lang="en-US" sz="24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z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 =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A</a:t>
            </a:r>
            <a:r>
              <a:rPr lang="en-US" sz="24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/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A</a:t>
            </a:r>
            <a:r>
              <a:rPr lang="en-US" sz="24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z</a:t>
            </a:r>
            <a:endParaRPr lang="en-US" sz="2400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18 VAG Rounded Light   02390"/>
              <a:cs typeface="18 VAG Rounded Light   0239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159356" y="2238261"/>
            <a:ext cx="243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B</a:t>
            </a:r>
            <a:r>
              <a:rPr lang="en-US" sz="2400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B</a:t>
            </a:r>
            <a:r>
              <a:rPr lang="en-US" sz="24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z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 *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A</a:t>
            </a:r>
            <a:r>
              <a:rPr lang="en-US" sz="2400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/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A</a:t>
            </a:r>
            <a:r>
              <a:rPr lang="en-US" sz="2400" b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z</a:t>
            </a:r>
            <a:endParaRPr lang="en-US" sz="2400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18 VAG Rounded Light   02390"/>
              <a:cs typeface="18 VAG Rounded Light   02390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46044" y="5504512"/>
            <a:ext cx="914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485" name="Picture 5" descr="amant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34400" y="1295400"/>
            <a:ext cx="2952750" cy="3937000"/>
          </a:xfrm>
        </p:spPr>
      </p:pic>
      <p:sp>
        <p:nvSpPr>
          <p:cNvPr id="4044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114800" y="1143000"/>
            <a:ext cx="4191000" cy="53058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What’s our goal?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Find rendering algorithms that simulate what real light does in real world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“Photo-realism”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Limitations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There are </a:t>
            </a:r>
            <a:r>
              <a:rPr lang="en-US" sz="2000" u="sng" dirty="0"/>
              <a:t>way</a:t>
            </a:r>
            <a:r>
              <a:rPr lang="en-US" sz="2000" dirty="0"/>
              <a:t> too many photons to simulate all of them at once!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Every technique is a different way to simulate the real world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Each has costs &amp; benefits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Direct vs Global Illumination</a:t>
            </a:r>
          </a:p>
        </p:txBody>
      </p:sp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Rendering : Global Illumination</a:t>
            </a:r>
          </a:p>
        </p:txBody>
      </p:sp>
      <p:sp>
        <p:nvSpPr>
          <p:cNvPr id="404486" name="Rectangle 6"/>
          <p:cNvSpPr>
            <a:spLocks noChangeArrowheads="1"/>
          </p:cNvSpPr>
          <p:nvPr/>
        </p:nvSpPr>
        <p:spPr bwMode="auto">
          <a:xfrm>
            <a:off x="7724775" y="5309738"/>
            <a:ext cx="457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 VAG Rounded Bold" charset="0"/>
              </a:rPr>
              <a:t>“The Lovers” by Gilles Tran. (POV-Ray)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en.wikipedia.org/wiki/Global_illumination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Cornell Box</a:t>
            </a:r>
          </a:p>
        </p:txBody>
      </p:sp>
      <p:pic>
        <p:nvPicPr>
          <p:cNvPr id="41575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875" y="3455468"/>
            <a:ext cx="3067050" cy="2466975"/>
          </a:xfrm>
          <a:noFill/>
          <a:ln/>
        </p:spPr>
      </p:pic>
      <p:pic>
        <p:nvPicPr>
          <p:cNvPr id="41575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5" y="2947403"/>
            <a:ext cx="37179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5756" name="Rectangle 12"/>
          <p:cNvSpPr>
            <a:spLocks noChangeArrowheads="1"/>
          </p:cNvSpPr>
          <p:nvPr/>
        </p:nvSpPr>
        <p:spPr bwMode="auto">
          <a:xfrm>
            <a:off x="7162800" y="5862058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Thin   55390"/>
              </a:rPr>
              <a:t>Rendering</a:t>
            </a:r>
          </a:p>
        </p:txBody>
      </p:sp>
      <p:sp>
        <p:nvSpPr>
          <p:cNvPr id="415757" name="Rectangle 13"/>
          <p:cNvSpPr>
            <a:spLocks noChangeArrowheads="1"/>
          </p:cNvSpPr>
          <p:nvPr/>
        </p:nvSpPr>
        <p:spPr bwMode="auto">
          <a:xfrm>
            <a:off x="3048000" y="5862058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Thin   55390"/>
              </a:rPr>
              <a:t>Photograph</a:t>
            </a:r>
          </a:p>
        </p:txBody>
      </p:sp>
      <p:sp>
        <p:nvSpPr>
          <p:cNvPr id="415758" name="Rectangle 14"/>
          <p:cNvSpPr>
            <a:spLocks noChangeArrowheads="1"/>
          </p:cNvSpPr>
          <p:nvPr/>
        </p:nvSpPr>
        <p:spPr bwMode="auto">
          <a:xfrm>
            <a:off x="3505200" y="1137653"/>
            <a:ext cx="77724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 dirty="0">
                <a:latin typeface="B VAG Rounded Bold" charset="0"/>
              </a:rPr>
              <a:t>“The Cornell Box experiments have come to symbolize our approach to physically based rendering. The Cornell box is a simple physical environment for which we have measured the lighting, geometry, and material reflectance properties. Synthetic images of this environment are then created, and compared to images captured with a calibrated CCD camera. In this way, we can confirm the accuracy of our simulations.”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www.graphics.cornell.edu/online/box/compare.html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 Illumination Image</a:t>
            </a:r>
          </a:p>
        </p:txBody>
      </p:sp>
      <p:pic>
        <p:nvPicPr>
          <p:cNvPr id="40551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419600" y="1447800"/>
            <a:ext cx="6502400" cy="4876800"/>
          </a:xfrm>
          <a:noFill/>
          <a:ln/>
        </p:spPr>
      </p:pic>
      <p:sp>
        <p:nvSpPr>
          <p:cNvPr id="405511" name="Rectangle 7"/>
          <p:cNvSpPr>
            <a:spLocks noChangeArrowheads="1"/>
          </p:cNvSpPr>
          <p:nvPr/>
        </p:nvSpPr>
        <p:spPr bwMode="auto">
          <a:xfrm>
            <a:off x="5920909" y="0"/>
            <a:ext cx="4775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>
                <a:solidFill>
                  <a:srgbClr val="7F7F7F"/>
                </a:solidFill>
                <a:latin typeface="B VAG Rounded Bold" charset="0"/>
              </a:rPr>
              <a:t>Image courtesy Henrik Jensen @ UCSD</a:t>
            </a:r>
            <a:endParaRPr lang="en-US">
              <a:solidFill>
                <a:srgbClr val="7F7F7F"/>
              </a:solidFill>
              <a:latin typeface="B VAG Rounded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Illumination Image</a:t>
            </a:r>
          </a:p>
        </p:txBody>
      </p:sp>
      <p:pic>
        <p:nvPicPr>
          <p:cNvPr id="40755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197350" y="1137653"/>
            <a:ext cx="6502400" cy="4876800"/>
          </a:xfrm>
          <a:noFill/>
          <a:ln/>
        </p:spPr>
      </p:pic>
      <p:sp>
        <p:nvSpPr>
          <p:cNvPr id="407558" name="Rectangle 6"/>
          <p:cNvSpPr>
            <a:spLocks noChangeArrowheads="1"/>
          </p:cNvSpPr>
          <p:nvPr/>
        </p:nvSpPr>
        <p:spPr bwMode="auto">
          <a:xfrm>
            <a:off x="5924084" y="0"/>
            <a:ext cx="4775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>
                <a:solidFill>
                  <a:srgbClr val="7F7F7F"/>
                </a:solidFill>
                <a:latin typeface="B VAG Rounded Bold" charset="0"/>
              </a:rPr>
              <a:t>Image courtesy Henrik Jensen @ UCSD</a:t>
            </a:r>
            <a:endParaRPr lang="en-US">
              <a:solidFill>
                <a:srgbClr val="7F7F7F"/>
              </a:solidFill>
              <a:latin typeface="B VAG Rounded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UCB Undergrad Graphics Group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prereqs</a:t>
            </a:r>
            <a:r>
              <a:rPr lang="en-US" dirty="0"/>
              <a:t>!!!</a:t>
            </a:r>
          </a:p>
          <a:p>
            <a:pPr lvl="1"/>
            <a:r>
              <a:rPr lang="en-US" dirty="0"/>
              <a:t>Student-led </a:t>
            </a:r>
            <a:r>
              <a:rPr lang="en-US" dirty="0" err="1"/>
              <a:t>DeCal</a:t>
            </a:r>
            <a:endParaRPr lang="en-US" dirty="0"/>
          </a:p>
          <a:p>
            <a:pPr lvl="1"/>
            <a:r>
              <a:rPr lang="en-US" dirty="0"/>
              <a:t>Students make animated short film</a:t>
            </a:r>
          </a:p>
          <a:p>
            <a:pPr lvl="2"/>
            <a:r>
              <a:rPr lang="en-US" dirty="0"/>
              <a:t>Example : The Play3D</a:t>
            </a:r>
          </a:p>
          <a:p>
            <a:pPr lvl="2"/>
            <a:r>
              <a:rPr lang="en-US" dirty="0"/>
              <a:t>In 2002, made 3D recreation of famous Cal football play</a:t>
            </a:r>
          </a:p>
          <a:p>
            <a:r>
              <a:rPr lang="en-US" dirty="0"/>
              <a:t>CS184 : Intro to Computer </a:t>
            </a:r>
            <a:r>
              <a:rPr lang="en-US" dirty="0" smtClean="0"/>
              <a:t>Graphics</a:t>
            </a:r>
          </a:p>
          <a:p>
            <a:r>
              <a:rPr lang="en-US" dirty="0" smtClean="0"/>
              <a:t>CS194: Computational Photography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learn more? … UCBUGG!</a:t>
            </a:r>
          </a:p>
        </p:txBody>
      </p:sp>
      <p:pic>
        <p:nvPicPr>
          <p:cNvPr id="7" name="Picture 6" descr="2002FaUCBUGGIn.jpg                                             0008AAC0Flan                           B9A62F6E:"/>
          <p:cNvPicPr>
            <a:picLocks noGrp="1" noChangeAspect="1" noChangeArrowheads="1"/>
          </p:cNvPicPr>
          <p:nvPr/>
        </p:nvPicPr>
        <p:blipFill>
          <a:blip r:embed="rId2"/>
          <a:srcRect l="-7515" r="-7515"/>
          <a:stretch>
            <a:fillRect/>
          </a:stretch>
        </p:blipFill>
        <p:spPr bwMode="auto">
          <a:xfrm>
            <a:off x="8329767" y="1230302"/>
            <a:ext cx="3290735" cy="214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hePlay.jpg                                                    00065198Flan                           B9A62F6E:"/>
          <p:cNvPicPr>
            <a:picLocks noGrp="1" noChangeAspect="1" noChangeArrowheads="1"/>
          </p:cNvPicPr>
          <p:nvPr/>
        </p:nvPicPr>
        <p:blipFill>
          <a:blip r:embed="rId3"/>
          <a:srcRect l="-2362" r="-2362"/>
          <a:stretch>
            <a:fillRect/>
          </a:stretch>
        </p:blipFill>
        <p:spPr bwMode="auto">
          <a:xfrm>
            <a:off x="7696200" y="3508826"/>
            <a:ext cx="4191000" cy="2732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5612734"/>
            <a:ext cx="914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ucbugg.com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429000" y="960955"/>
            <a:ext cx="4495800" cy="5271965"/>
          </a:xfrm>
        </p:spPr>
        <p:txBody>
          <a:bodyPr/>
          <a:lstStyle/>
          <a:p>
            <a:r>
              <a:rPr lang="en-US" sz="2400" dirty="0"/>
              <a:t>Beauty and Joy of Computing? You bet!</a:t>
            </a:r>
          </a:p>
          <a:p>
            <a:r>
              <a:rPr lang="en-US" sz="2400" dirty="0"/>
              <a:t>The field of 3D Graphics  has transformed film, television &amp; video games</a:t>
            </a:r>
          </a:p>
          <a:p>
            <a:r>
              <a:rPr lang="en-US" sz="2400" dirty="0"/>
              <a:t>How does it work?</a:t>
            </a:r>
          </a:p>
          <a:p>
            <a:pPr lvl="1"/>
            <a:r>
              <a:rPr lang="en-US" sz="2000" dirty="0"/>
              <a:t>Modeling</a:t>
            </a:r>
          </a:p>
          <a:p>
            <a:pPr lvl="1"/>
            <a:r>
              <a:rPr lang="en-US" sz="2000" dirty="0"/>
              <a:t>Animation</a:t>
            </a:r>
          </a:p>
          <a:p>
            <a:pPr lvl="1"/>
            <a:r>
              <a:rPr lang="en-US" sz="2000" dirty="0"/>
              <a:t>Lighting &amp; Shading &amp; Camera</a:t>
            </a:r>
          </a:p>
          <a:p>
            <a:pPr lvl="1"/>
            <a:r>
              <a:rPr lang="en-US" sz="2000" dirty="0"/>
              <a:t>Rendering (</a:t>
            </a:r>
            <a:r>
              <a:rPr lang="en-US" sz="2000" dirty="0" smtClean="0"/>
              <a:t>film, games </a:t>
            </a:r>
            <a:r>
              <a:rPr lang="en-US" sz="2000" dirty="0"/>
              <a:t>different)</a:t>
            </a:r>
          </a:p>
          <a:p>
            <a:r>
              <a:rPr lang="en-US" sz="2400" dirty="0" smtClean="0"/>
              <a:t>Allows </a:t>
            </a:r>
            <a:r>
              <a:rPr lang="en-US" sz="2400" dirty="0"/>
              <a:t>people to exercise </a:t>
            </a:r>
            <a:r>
              <a:rPr lang="en-US" sz="2400" dirty="0" smtClean="0"/>
              <a:t>both sides </a:t>
            </a:r>
            <a:r>
              <a:rPr lang="en-US" sz="2400" dirty="0"/>
              <a:t>of brain</a:t>
            </a:r>
          </a:p>
          <a:p>
            <a:pPr lvl="1"/>
            <a:r>
              <a:rPr lang="en-US" sz="2000" dirty="0"/>
              <a:t>Opportunities @ Cal!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Oval 7"/>
          <p:cNvSpPr/>
          <p:nvPr/>
        </p:nvSpPr>
        <p:spPr>
          <a:xfrm>
            <a:off x="8068235" y="6002042"/>
            <a:ext cx="3733948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18750" r="20312"/>
          <a:stretch>
            <a:fillRect/>
          </a:stretch>
        </p:blipFill>
        <p:spPr>
          <a:xfrm>
            <a:off x="8068235" y="1493590"/>
            <a:ext cx="3581400" cy="44078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kevinbeason.com/smallpt/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604760" y="1157040"/>
            <a:ext cx="457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 VAG Rounded Bold" charset="0"/>
              </a:rPr>
              <a:t>Image by Kevin Beason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Computer Graphics one of the sub-fields of research in Computer Science</a:t>
            </a:r>
          </a:p>
          <a:p>
            <a:r>
              <a:rPr lang="en-US" dirty="0"/>
              <a:t>UC Berkeley’s Graphics group is ranked in the top </a:t>
            </a:r>
            <a:r>
              <a:rPr lang="en-US" dirty="0" smtClean="0"/>
              <a:t>10</a:t>
            </a:r>
          </a:p>
          <a:p>
            <a:r>
              <a:rPr lang="en-US" dirty="0" smtClean="0"/>
              <a:t>2D </a:t>
            </a:r>
            <a:r>
              <a:rPr lang="en-US" dirty="0"/>
              <a:t>Graphics often called “graphic design”; very different</a:t>
            </a:r>
          </a:p>
          <a:p>
            <a:r>
              <a:rPr lang="en-US" dirty="0" smtClean="0"/>
              <a:t>Related Fields: Computer Vision</a:t>
            </a:r>
            <a:endParaRPr lang="en-US" dirty="0"/>
          </a:p>
        </p:txBody>
      </p:sp>
      <p:pic>
        <p:nvPicPr>
          <p:cNvPr id="7" name="Picture 18" descr="POVbes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957736" y="1116416"/>
            <a:ext cx="3657600" cy="48768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Computer Graphics, 10 Miles Up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7792636" y="5993216"/>
            <a:ext cx="3987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</a:rPr>
              <a:t>“The Last Guardian” by Johnny Yip (POV-Ray)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http://en.wikipedia.org/wiki/3D_computer_graphics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u="sng"/>
              <a:t>Film, Television, Print</a:t>
            </a:r>
          </a:p>
          <a:p>
            <a:r>
              <a:rPr lang="en-US" dirty="0"/>
              <a:t>Either pure CG (e.g., Pixar) or CG elements added to film plates</a:t>
            </a:r>
          </a:p>
          <a:p>
            <a:r>
              <a:rPr lang="en-US" dirty="0"/>
              <a:t> hours / frame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r>
              <a:rPr lang="en-US" u="sng"/>
              <a:t>Video Games</a:t>
            </a:r>
          </a:p>
          <a:p>
            <a:r>
              <a:rPr lang="en-US"/>
              <a:t>Both “in-engine” graphics  + pre-rendered cinematics</a:t>
            </a:r>
          </a:p>
          <a:p>
            <a:r>
              <a:rPr lang="en-US"/>
              <a:t>30 frames / second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Graphics Used In…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5" y="3733799"/>
            <a:ext cx="3353670" cy="1884762"/>
          </a:xfrm>
          <a:prstGeom prst="rect">
            <a:avLst/>
          </a:prstGeom>
        </p:spPr>
      </p:pic>
      <p:pic>
        <p:nvPicPr>
          <p:cNvPr id="8" name="Picture 7" descr="rome_camaro z28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733800"/>
            <a:ext cx="3354561" cy="1886056"/>
          </a:xfrm>
          <a:prstGeom prst="rect">
            <a:avLst/>
          </a:prstGeom>
        </p:spPr>
      </p:pic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3187700" y="5638799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“Avatar” (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wikipedia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)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7391395" y="5638799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“Gran Turismo” (us.gran-turismo.com)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…although that line is often blurred</a:t>
            </a:r>
          </a:p>
        </p:txBody>
      </p:sp>
      <p:pic>
        <p:nvPicPr>
          <p:cNvPr id="10" name="Content Placeholder 9" descr="Screen shot 2010-08-31 at 3.33.26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400" y="1600200"/>
            <a:ext cx="6400800" cy="4145074"/>
          </a:xfrm>
        </p:spPr>
      </p:pic>
      <p:sp>
        <p:nvSpPr>
          <p:cNvPr id="9" name="Rectangle 8"/>
          <p:cNvSpPr/>
          <p:nvPr/>
        </p:nvSpPr>
        <p:spPr>
          <a:xfrm>
            <a:off x="2590800" y="-1420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events.game-artist.net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scene_from_a_movie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Aside: Scenes from a Movie winner</a:t>
            </a:r>
          </a:p>
        </p:txBody>
      </p:sp>
      <p:pic>
        <p:nvPicPr>
          <p:cNvPr id="4" name="Content Placeholder 3" descr="blade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1828245"/>
            <a:ext cx="6400800" cy="3690461"/>
          </a:xfrm>
        </p:spPr>
      </p:pic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3806825" y="5988050"/>
            <a:ext cx="457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“Blade Runner” by The Replicants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events.game-artist.net/scene_from_a_movie/winners.php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458200" cy="762000"/>
          </a:xfrm>
        </p:spPr>
        <p:txBody>
          <a:bodyPr/>
          <a:lstStyle/>
          <a:p>
            <a:r>
              <a:rPr lang="en-US"/>
              <a:t>3D Graphics : How it’s done (simplified)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681095"/>
              </p:ext>
            </p:extLst>
          </p:nvPr>
        </p:nvGraphicFramePr>
        <p:xfrm>
          <a:off x="2933700" y="2093202"/>
          <a:ext cx="82296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web.engr.oregonstate.edu/~mjb/intro2009/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3693402"/>
            <a:ext cx="1901950" cy="1268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3693397"/>
            <a:ext cx="1941584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rcRect l="8015" r="8597"/>
          <a:stretch>
            <a:fillRect/>
          </a:stretch>
        </p:blipFill>
        <p:spPr>
          <a:xfrm>
            <a:off x="4953001" y="3617197"/>
            <a:ext cx="1828748" cy="1371600"/>
          </a:xfrm>
          <a:prstGeom prst="rect">
            <a:avLst/>
          </a:prstGeom>
        </p:spPr>
      </p:pic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2743200" y="4988797"/>
            <a:ext cx="2209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“Shutterbug Rendering Progression” by Pixar</a:t>
            </a: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8534400" y="4988797"/>
            <a:ext cx="2743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“Shutterbug Rendering Progression” by Pixar</a:t>
            </a: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4800600" y="4988797"/>
            <a:ext cx="2209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“Squash &amp; Stretch” by idleworm.com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rcRect l="32598" t="20207" r="25816" b="14658"/>
          <a:stretch>
            <a:fillRect/>
          </a:stretch>
        </p:blipFill>
        <p:spPr>
          <a:xfrm>
            <a:off x="7239000" y="3617197"/>
            <a:ext cx="1295400" cy="1353670"/>
          </a:xfrm>
          <a:prstGeom prst="rect">
            <a:avLst/>
          </a:prstGeom>
        </p:spPr>
      </p:pic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6553200" y="4988797"/>
            <a:ext cx="2743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“Procedural Wood”</a:t>
            </a:r>
            <a:b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</a:br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by Pixar</a:t>
            </a:r>
          </a:p>
        </p:txBody>
      </p:sp>
      <p:sp>
        <p:nvSpPr>
          <p:cNvPr id="17" name="Sun 16"/>
          <p:cNvSpPr/>
          <p:nvPr/>
        </p:nvSpPr>
        <p:spPr>
          <a:xfrm>
            <a:off x="6172200" y="3453824"/>
            <a:ext cx="609600" cy="609600"/>
          </a:xfrm>
          <a:prstGeom prst="su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Could come from</a:t>
            </a:r>
          </a:p>
          <a:p>
            <a:pPr lvl="1"/>
            <a:r>
              <a:rPr lang="en-US"/>
              <a:t>3D Scanners</a:t>
            </a:r>
          </a:p>
          <a:p>
            <a:pPr lvl="1"/>
            <a:r>
              <a:rPr lang="en-US"/>
              <a:t>Interactive modeling</a:t>
            </a:r>
          </a:p>
          <a:p>
            <a:pPr lvl="1"/>
            <a:r>
              <a:rPr lang="en-US"/>
              <a:t>Model libraries</a:t>
            </a:r>
          </a:p>
          <a:p>
            <a:pPr lvl="1"/>
            <a:r>
              <a:rPr lang="en-US"/>
              <a:t>Procedural techniques</a:t>
            </a:r>
          </a:p>
          <a:p>
            <a:r>
              <a:rPr lang="en-US"/>
              <a:t>This also involves</a:t>
            </a:r>
          </a:p>
          <a:p>
            <a:pPr lvl="1"/>
            <a:r>
              <a:rPr lang="en-US"/>
              <a:t>Attaching animation variables to model, allowing animator to control a very complex model w/a few controls</a:t>
            </a:r>
          </a:p>
          <a:p>
            <a:pPr lvl="1"/>
            <a:r>
              <a:rPr lang="en-US"/>
              <a:t>Representation: Lots of options, math</a:t>
            </a:r>
          </a:p>
        </p:txBody>
      </p:sp>
      <p:pic>
        <p:nvPicPr>
          <p:cNvPr id="7" name="Picture 5" descr="iso_menger.jpg                                                 000B49D9Flan                           B9A62F6E: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-354" r="-313"/>
          <a:stretch>
            <a:fillRect/>
          </a:stretch>
        </p:blipFill>
        <p:spPr>
          <a:xfrm>
            <a:off x="7299698" y="1090708"/>
            <a:ext cx="4295703" cy="42672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7948738" y="5486766"/>
            <a:ext cx="3048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“Menger Cube” by UCB Alum David Wallace (now at LucasFilm)</a:t>
            </a:r>
          </a:p>
        </p:txBody>
      </p:sp>
      <p:pic>
        <p:nvPicPr>
          <p:cNvPr id="9" name="Picture 1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68213" y="39618"/>
            <a:ext cx="914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524000" y="0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  <a:hlinkClick r:id="rId3"/>
              </a:rPr>
              <a:t>www.youtube.com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  <a:hlinkClick r:id="rId3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  <a:hlinkClick r:id="rId3"/>
              </a:rPr>
              <a:t>watch?v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  <a:hlinkClick r:id="rId3"/>
              </a:rPr>
              <a:t>=FOOynE1F4P4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/>
            </a:r>
            <a:b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www.cyberware.com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Could come from</a:t>
            </a:r>
          </a:p>
          <a:p>
            <a:pPr lvl="1"/>
            <a:r>
              <a:rPr lang="en-US" dirty="0"/>
              <a:t>Interactive </a:t>
            </a:r>
            <a:r>
              <a:rPr lang="en-US" dirty="0" smtClean="0"/>
              <a:t>key-framing</a:t>
            </a:r>
            <a:endParaRPr lang="en-US" dirty="0"/>
          </a:p>
          <a:p>
            <a:pPr lvl="1"/>
            <a:r>
              <a:rPr lang="en-US" dirty="0"/>
              <a:t>Procedural motion</a:t>
            </a:r>
          </a:p>
          <a:p>
            <a:pPr lvl="1"/>
            <a:r>
              <a:rPr lang="en-US" dirty="0"/>
              <a:t>Motion capture</a:t>
            </a:r>
          </a:p>
          <a:p>
            <a:pPr lvl="2"/>
            <a:r>
              <a:rPr lang="en-US" dirty="0"/>
              <a:t>This has put some animators out of a job</a:t>
            </a:r>
          </a:p>
          <a:p>
            <a:pPr lvl="2"/>
            <a:r>
              <a:rPr lang="en-US" dirty="0"/>
              <a:t>Used in Avatar, </a:t>
            </a:r>
            <a:r>
              <a:rPr lang="en-US" dirty="0" err="1"/>
              <a:t>LotR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Evolution, Rule systems</a:t>
            </a:r>
          </a:p>
          <a:p>
            <a:r>
              <a:rPr lang="en-US" dirty="0"/>
              <a:t>Emotions conveyed!</a:t>
            </a:r>
          </a:p>
          <a:p>
            <a:pPr lvl="1"/>
            <a:r>
              <a:rPr lang="en-US" dirty="0"/>
              <a:t>Humans are very good at reading bad motion</a:t>
            </a:r>
          </a:p>
          <a:p>
            <a:pPr lvl="2"/>
            <a:endParaRPr lang="en-US" dirty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 flipH="1">
            <a:off x="7751738" y="1143000"/>
            <a:ext cx="3848100" cy="2741613"/>
          </a:xfr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6501" y="4325938"/>
            <a:ext cx="3833812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524000" y="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web.engr.oregonstate.edu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/~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mjb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/intro2009/</a:t>
            </a:r>
            <a:b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</a:b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Motion_capture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</a:b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  <a:hlinkClick r:id="rId4"/>
              </a:rPr>
              <a:t>www.youtube.com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  <a:hlinkClick r:id="rId4"/>
              </a:rPr>
              <a:t>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  <a:hlinkClick r:id="rId4"/>
              </a:rPr>
              <a:t>watch?v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  <a:hlinkClick r:id="rId4"/>
              </a:rPr>
              <a:t>=1wK1Ixr-UmM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7751738" y="3886195"/>
            <a:ext cx="38426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Thin   55390"/>
              </a:rPr>
              <a:t>Image by Hipocrite (wikipedia)</a:t>
            </a:r>
          </a:p>
        </p:txBody>
      </p:sp>
      <p:pic>
        <p:nvPicPr>
          <p:cNvPr id="8" name="Picture 6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6019805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6019805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7" name="Picture 8" descr="Picture 2"/>
          <p:cNvPicPr>
            <a:picLocks noChangeAspect="1" noChangeArrowheads="1"/>
          </p:cNvPicPr>
          <p:nvPr/>
        </p:nvPicPr>
        <p:blipFill>
          <a:blip r:embed="rId3"/>
          <a:srcRect b="34891"/>
          <a:stretch>
            <a:fillRect/>
          </a:stretch>
        </p:blipFill>
        <p:spPr bwMode="auto">
          <a:xfrm>
            <a:off x="5249682" y="5000199"/>
            <a:ext cx="282751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5" descr="Picture 1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rcRect t="836" b="523"/>
          <a:stretch>
            <a:fillRect/>
          </a:stretch>
        </p:blipFill>
        <p:spPr>
          <a:xfrm>
            <a:off x="7429500" y="1279901"/>
            <a:ext cx="4038600" cy="3557852"/>
          </a:xfrm>
        </p:spPr>
      </p:pic>
      <p:sp>
        <p:nvSpPr>
          <p:cNvPr id="32973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3238500" y="975102"/>
            <a:ext cx="4038600" cy="53058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Brian </a:t>
            </a:r>
            <a:r>
              <a:rPr lang="en-US" dirty="0" err="1"/>
              <a:t>Mirtich</a:t>
            </a:r>
            <a:r>
              <a:rPr lang="en-US" dirty="0"/>
              <a:t>, 1996 UCB Ph.D.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Thesis: “</a:t>
            </a:r>
            <a:r>
              <a:rPr lang="en-US" dirty="0">
                <a:solidFill>
                  <a:schemeClr val="accent1"/>
                </a:solidFill>
              </a:rPr>
              <a:t>Impulse</a:t>
            </a:r>
            <a:r>
              <a:rPr lang="en-US" dirty="0"/>
              <a:t> -based Dynamic Simulation of Rigid Body Systems”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Very cool work!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“Creature War” demo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His purpose: show off his simulator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Great example of rule-drive motion!</a:t>
            </a:r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33435"/>
            <a:ext cx="8382000" cy="762000"/>
          </a:xfrm>
        </p:spPr>
        <p:txBody>
          <a:bodyPr/>
          <a:lstStyle/>
          <a:p>
            <a:pPr eaLnBrk="1" hangingPunct="1"/>
            <a:r>
              <a:rPr lang="en-US"/>
              <a:t>Creature War … Animation automatic!</a:t>
            </a:r>
          </a:p>
        </p:txBody>
      </p:sp>
      <p:pic>
        <p:nvPicPr>
          <p:cNvPr id="5837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58780" y="85785"/>
            <a:ext cx="9144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524000" y="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www.kuffner.org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james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/software/dynamics/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mirtich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8077200" y="4969488"/>
            <a:ext cx="2743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Creature</a:t>
            </a:r>
            <a:b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</a:br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18 VAG Rounded Light   02390"/>
                <a:cs typeface="18 VAG Rounded Light   02390"/>
              </a:rPr>
              <a:t>“rules”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02-MB-Functions-CS10-Su15" id="{E7C1D137-415B-584F-A5DC-F8D88304CFCD}" vid="{CB87CF8A-A4FF-0545-93F6-D5135F55DB6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BJC-16-9-Template</Template>
  <TotalTime>52245</TotalTime>
  <Pages>47</Pages>
  <Words>876</Words>
  <Application>Microsoft Macintosh PowerPoint</Application>
  <PresentationFormat>Widescreen</PresentationFormat>
  <Paragraphs>139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Arial</vt:lpstr>
      <vt:lpstr>B VAG Rounded Bold</vt:lpstr>
      <vt:lpstr>Corbel</vt:lpstr>
      <vt:lpstr>Courier</vt:lpstr>
      <vt:lpstr>Courier New</vt:lpstr>
      <vt:lpstr>Helvetica</vt:lpstr>
      <vt:lpstr>ＭＳ Ｐゴシック</vt:lpstr>
      <vt:lpstr>Times</vt:lpstr>
      <vt:lpstr>Wingdings</vt:lpstr>
      <vt:lpstr>Wingdings 2</vt:lpstr>
      <vt:lpstr>Wingdings 3</vt:lpstr>
      <vt:lpstr>Metro</vt:lpstr>
      <vt:lpstr>Leap motion … wow!</vt:lpstr>
      <vt:lpstr>3D Computer Graphics, 10 Miles Up</vt:lpstr>
      <vt:lpstr>3D Graphics Used In…</vt:lpstr>
      <vt:lpstr>…although that line is often blurred</vt:lpstr>
      <vt:lpstr>Aside: Scenes from a Movie winner</vt:lpstr>
      <vt:lpstr>3D Graphics : How it’s done (simplified)</vt:lpstr>
      <vt:lpstr>Modeling</vt:lpstr>
      <vt:lpstr>Animation</vt:lpstr>
      <vt:lpstr>Creature War … Animation automatic!</vt:lpstr>
      <vt:lpstr>Genetic Algorithms</vt:lpstr>
      <vt:lpstr>Lighting and Shading (and Camera…)</vt:lpstr>
      <vt:lpstr>3D Projection Basics (in Rendering)</vt:lpstr>
      <vt:lpstr>Rendering : Global Illumination</vt:lpstr>
      <vt:lpstr>Cornell Box</vt:lpstr>
      <vt:lpstr>Direct Illumination Image</vt:lpstr>
      <vt:lpstr>Global Illumination Image</vt:lpstr>
      <vt:lpstr>How to learn more? … UCBUGG!</vt:lpstr>
      <vt:lpstr>Summary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</dc:title>
  <dc:subject>3D Graphics</dc:subject>
  <dc:creator>Michael Ball / Dan Garcia</dc:creator>
  <cp:keywords/>
  <dc:description/>
  <cp:lastModifiedBy>Michael Ball</cp:lastModifiedBy>
  <cp:revision>3178</cp:revision>
  <cp:lastPrinted>2015-06-25T11:56:46Z</cp:lastPrinted>
  <dcterms:created xsi:type="dcterms:W3CDTF">2014-01-30T06:57:42Z</dcterms:created>
  <dcterms:modified xsi:type="dcterms:W3CDTF">2015-06-26T00:46:11Z</dcterms:modified>
  <cp:category/>
</cp:coreProperties>
</file>